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70" r:id="rId3"/>
    <p:sldId id="264" r:id="rId4"/>
    <p:sldId id="268" r:id="rId5"/>
    <p:sldId id="27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6DF3D-E4B4-ADD1-46E5-241B15D1A1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29D4E-968D-17F3-4CFA-BFA45A08A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DD2F-99A5-4037-ADD8-FC214D6C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2EA2E-82E7-3ED3-B6BC-DB1D9300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8A97F-A019-0B8F-7E43-1A168D81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89636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5784C-B4F7-7942-1A67-E8BF2AD66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FFF46-B4B9-2496-CE7A-81840426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70E93-CA95-E579-117A-10401A6E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E6329-E063-6ABB-A00A-CADEB2AF5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66600-DBA5-72D4-17DC-738F93BE9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09700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40DDE7-B857-A177-245E-1D4447D580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C3E30A-DB52-C02A-10C3-23C8702AE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75FA3-659A-14D4-2A68-4FAE90DF9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A426D-1302-699C-60FC-AC8BFAFF9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41AD6-9D2E-46DB-FF5B-5331062E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996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09CC-BCD4-7C9C-380F-FFCDA2E2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A6026-196C-8E0A-8474-2A5E75E75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CB356-B739-7FB6-8301-DE6F35159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3A8AF-AA81-162D-B41F-8EABE6B7D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460FE-B4B2-41F1-4D8A-94BA80525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58056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6D9A4-BE48-D1CD-835B-0E61F7F5D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7D597-2607-B088-2090-826D3AEB5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2B940-74B6-9DB2-25CE-F3E5B4E3F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E4B58-2E1E-4644-8061-E9898C85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17AFF-A221-7777-CE43-0B082592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56401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CDC8-89BB-84BA-2CF2-CEFC01D97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D2A7F-3609-BCB0-0CFA-D1951D1F9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0EAF50-C02B-87C3-7E8A-A6567FEA1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98C935-680C-3412-B24C-E21EE5311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F3250-B132-140E-BD70-22309E50E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F0661-65CF-73C5-AD94-1976AF88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742277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92BAB-BB7E-37F0-37BE-9745185D8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058B3-4E91-0215-0F43-10EF6CE2F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824B0-2161-C3DF-F85E-9C74112B0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52E938-42C9-7996-4B7C-CC5E5C236D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406033-3985-A795-C508-522107D4EC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93D7AE-0214-78F4-8012-7A8A4BCC0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1AF768-CB5B-B873-E46D-D3BD72CC9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58AA11-090E-EEB9-7421-20AFED749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9155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715DA-9CED-B4DF-9934-3AB366B75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97C425-C28D-5534-C0D9-957052C13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DFDFC8-141A-54E2-5771-37FDD989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5316B6-2CEC-DD66-1416-7ABE578CF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6153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B4F680-7EB2-EB9F-A740-818B18130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EAAFF-0736-5EEE-7508-99B4B6153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52030-0648-B674-C7AC-70FD5716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2457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83099-0489-4141-9C31-E006F49AE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BA6BD-E9BF-F95B-21D9-FEBC4956D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223FA-1144-F6D3-41DF-12C5B5988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BE44A-03CB-AD68-3202-1DA91555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9D06F-5A36-AACC-B5B2-DF31B912F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F7FD0-C54E-6701-1D0D-86D18633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8518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DCE1D-F1F9-9988-79CD-BD0CA76BC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FD7450-02D3-20A9-BAF5-0C61BE41F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A937A-5DCD-537C-E16B-2B5FDE844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D2C73-2F55-154E-86A8-C10A066B2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1DAAB-6D6D-C9B0-D8F9-BB6ADDA0F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4BB7C-40D9-DE4E-A942-3FFD1B521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7140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993C84-7D07-F2AE-BFBD-032B8FA7F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3A212-4DA9-B53B-A8B0-68AEBFE44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20CED-480E-2B0F-5871-7BB483040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62624-6604-4427-9065-0A1C6AE8D30A}" type="datetimeFigureOut">
              <a:rPr lang="en-NZ" smtClean="0"/>
              <a:t>22/10/2022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5820C-2D6E-9A02-6F64-4D94ADD43D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D8F03-56EB-EB50-15D5-4F31CA7B5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60BF1-D0DA-4676-8547-62187E12373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55199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4.svg"/><Relationship Id="rId5" Type="http://schemas.openxmlformats.org/officeDocument/2006/relationships/image" Target="../media/image6.svg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5.png"/><Relationship Id="rId5" Type="http://schemas.openxmlformats.org/officeDocument/2006/relationships/image" Target="../media/image6.svg"/><Relationship Id="rId10" Type="http://schemas.openxmlformats.org/officeDocument/2006/relationships/image" Target="../media/image14.sv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4" name="Graphic 13" descr="Cow with solid fill">
            <a:extLst>
              <a:ext uri="{FF2B5EF4-FFF2-40B4-BE49-F238E27FC236}">
                <a16:creationId xmlns:a16="http://schemas.microsoft.com/office/drawing/2014/main" id="{A3732615-92A8-243B-6F00-FF99704FE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7844" y="1479675"/>
            <a:ext cx="515016" cy="515016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6633793" y="1609720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488271" y="161239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51047" y="175728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68721" y="1550383"/>
            <a:ext cx="154733" cy="146520"/>
          </a:xfrm>
          <a:prstGeom prst="rect">
            <a:avLst/>
          </a:prstGeom>
        </p:spPr>
      </p:pic>
      <p:pic>
        <p:nvPicPr>
          <p:cNvPr id="6" name="Graphic 5" descr="Bats with solid fill">
            <a:extLst>
              <a:ext uri="{FF2B5EF4-FFF2-40B4-BE49-F238E27FC236}">
                <a16:creationId xmlns:a16="http://schemas.microsoft.com/office/drawing/2014/main" id="{78138624-AE18-17B5-3D81-1B2F665F6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6737" y="1423389"/>
            <a:ext cx="603748" cy="603748"/>
          </a:xfrm>
          <a:prstGeom prst="rect">
            <a:avLst/>
          </a:prstGeom>
        </p:spPr>
      </p:pic>
      <p:pic>
        <p:nvPicPr>
          <p:cNvPr id="8" name="Picture 7" descr="Chart, map, scatter chart&#10;&#10;Description automatically generated">
            <a:extLst>
              <a:ext uri="{FF2B5EF4-FFF2-40B4-BE49-F238E27FC236}">
                <a16:creationId xmlns:a16="http://schemas.microsoft.com/office/drawing/2014/main" id="{61DB5F11-9705-3D09-5E98-87ED0C3DA6F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61" y="2126866"/>
            <a:ext cx="10436209" cy="41744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A75D0C-EB50-1CE5-1696-AFB66422CA78}"/>
              </a:ext>
            </a:extLst>
          </p:cNvPr>
          <p:cNvSpPr txBox="1"/>
          <p:nvPr/>
        </p:nvSpPr>
        <p:spPr>
          <a:xfrm>
            <a:off x="6727928" y="106115"/>
            <a:ext cx="6096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sz="1400" dirty="0"/>
              <a:t>table(db$n_hotspots_risk2 - db$n_hotspots_risk1)</a:t>
            </a:r>
          </a:p>
          <a:p>
            <a:endParaRPr lang="en-NZ" sz="1400" dirty="0"/>
          </a:p>
          <a:p>
            <a:r>
              <a:rPr lang="en-NZ" sz="1400" dirty="0"/>
              <a:t>    0     1     2     3 </a:t>
            </a:r>
          </a:p>
          <a:p>
            <a:r>
              <a:rPr lang="en-NZ" sz="1400" dirty="0"/>
              <a:t>12093 10569  2816   318 </a:t>
            </a:r>
          </a:p>
        </p:txBody>
      </p:sp>
    </p:spTree>
    <p:extLst>
      <p:ext uri="{BB962C8B-B14F-4D97-AF65-F5344CB8AC3E}">
        <p14:creationId xmlns:p14="http://schemas.microsoft.com/office/powerpoint/2010/main" val="354539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4" name="Graphic 13" descr="Cow with solid fill">
            <a:extLst>
              <a:ext uri="{FF2B5EF4-FFF2-40B4-BE49-F238E27FC236}">
                <a16:creationId xmlns:a16="http://schemas.microsoft.com/office/drawing/2014/main" id="{A3732615-92A8-243B-6F00-FF99704FEF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67844" y="1479675"/>
            <a:ext cx="515016" cy="515016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4897150" y="1581211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951823" y="160972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714599" y="175461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732273" y="1547713"/>
            <a:ext cx="154733" cy="146520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999B43BC-6EB1-4869-42BA-945D0D588F8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680" y="2099078"/>
            <a:ext cx="9424416" cy="3769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80A67D-F1BD-A7BB-E158-75B17563B2AB}"/>
              </a:ext>
            </a:extLst>
          </p:cNvPr>
          <p:cNvSpPr txBox="1"/>
          <p:nvPr/>
        </p:nvSpPr>
        <p:spPr>
          <a:xfrm>
            <a:off x="7874612" y="26656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Z" dirty="0" err="1"/>
              <a:t>dif</a:t>
            </a:r>
            <a:r>
              <a:rPr lang="en-NZ" dirty="0"/>
              <a:t> </a:t>
            </a:r>
          </a:p>
          <a:p>
            <a:r>
              <a:rPr lang="en-NZ" dirty="0"/>
              <a:t>-1     0     1     2     3 </a:t>
            </a:r>
          </a:p>
          <a:p>
            <a:r>
              <a:rPr lang="en-NZ" dirty="0"/>
              <a:t>   74 15908  8229  1580     5 </a:t>
            </a:r>
          </a:p>
        </p:txBody>
      </p:sp>
    </p:spTree>
    <p:extLst>
      <p:ext uri="{BB962C8B-B14F-4D97-AF65-F5344CB8AC3E}">
        <p14:creationId xmlns:p14="http://schemas.microsoft.com/office/powerpoint/2010/main" val="198852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A4BC6-1156-6760-9CC8-A2256B095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800" dirty="0"/>
              <a:t>So apparently summing them makes the hotspots less intense, by spatially evenning out the values for livestock. This may be even more reallistic for hazard</a:t>
            </a:r>
            <a:br>
              <a:rPr lang="pt-BR" sz="2800" dirty="0"/>
            </a:br>
            <a:endParaRPr lang="en-NZ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2FF60-B59B-79E1-1A61-D6F4C28F1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/>
              <a:t>&gt; max(</a:t>
            </a:r>
            <a:r>
              <a:rPr lang="en-NZ" dirty="0" err="1"/>
              <a:t>p$cattle_gilbert</a:t>
            </a:r>
            <a:r>
              <a:rPr lang="en-NZ" dirty="0"/>
              <a:t>)</a:t>
            </a:r>
          </a:p>
          <a:p>
            <a:r>
              <a:rPr lang="en-NZ" dirty="0"/>
              <a:t>[1] 68677.8</a:t>
            </a:r>
          </a:p>
          <a:p>
            <a:r>
              <a:rPr lang="en-NZ" dirty="0"/>
              <a:t>&gt; max(</a:t>
            </a:r>
            <a:r>
              <a:rPr lang="en-NZ" dirty="0" err="1"/>
              <a:t>p$buffalo_cattle_goat_sheep</a:t>
            </a:r>
            <a:r>
              <a:rPr lang="en-NZ" dirty="0"/>
              <a:t>)</a:t>
            </a:r>
          </a:p>
          <a:p>
            <a:r>
              <a:rPr lang="en-NZ" dirty="0"/>
              <a:t>[1] 104970.1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3A3D9271-3B8D-7AC7-FE5F-A0186DDB42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Z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71555-03D0-3A4D-D701-9D8C4E2F1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824" y="1825625"/>
            <a:ext cx="4273296" cy="426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59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2488" y="1481804"/>
            <a:ext cx="603748" cy="603748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1091" y="1477545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633793" y="1609720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535803" y="1609720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298579" y="1754610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16253" y="1547713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488271" y="1612390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51047" y="1757280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268721" y="1550383"/>
            <a:ext cx="154733" cy="146520"/>
          </a:xfrm>
          <a:prstGeom prst="rect">
            <a:avLst/>
          </a:prstGeom>
        </p:spPr>
      </p:pic>
      <p:pic>
        <p:nvPicPr>
          <p:cNvPr id="6" name="Graphic 5" descr="Bats with solid fill">
            <a:extLst>
              <a:ext uri="{FF2B5EF4-FFF2-40B4-BE49-F238E27FC236}">
                <a16:creationId xmlns:a16="http://schemas.microsoft.com/office/drawing/2014/main" id="{78138624-AE18-17B5-3D81-1B2F665F6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6737" y="1423389"/>
            <a:ext cx="603748" cy="603748"/>
          </a:xfrm>
          <a:prstGeom prst="rect">
            <a:avLst/>
          </a:prstGeom>
        </p:spPr>
      </p:pic>
      <p:pic>
        <p:nvPicPr>
          <p:cNvPr id="9" name="Picture 8" descr="Map, scatter chart&#10;&#10;Description automatically generated">
            <a:extLst>
              <a:ext uri="{FF2B5EF4-FFF2-40B4-BE49-F238E27FC236}">
                <a16:creationId xmlns:a16="http://schemas.microsoft.com/office/drawing/2014/main" id="{D03AC10E-12E9-2189-18BE-20352E777E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532" y="2083422"/>
            <a:ext cx="9610628" cy="3844251"/>
          </a:xfrm>
          <a:prstGeom prst="rect">
            <a:avLst/>
          </a:prstGeom>
        </p:spPr>
      </p:pic>
      <p:pic>
        <p:nvPicPr>
          <p:cNvPr id="11" name="Graphic 10" descr="Bull with solid fill">
            <a:extLst>
              <a:ext uri="{FF2B5EF4-FFF2-40B4-BE49-F238E27FC236}">
                <a16:creationId xmlns:a16="http://schemas.microsoft.com/office/drawing/2014/main" id="{CE1134CC-B165-C2C6-4EEC-DA38DB88C83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558161" y="1463949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417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0867E-9A97-BD81-85F7-22085B860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488" y="-149197"/>
            <a:ext cx="10515600" cy="1325563"/>
          </a:xfrm>
        </p:spPr>
        <p:txBody>
          <a:bodyPr/>
          <a:lstStyle/>
          <a:p>
            <a:r>
              <a:rPr lang="pt-BR" dirty="0"/>
              <a:t>Figure 2</a:t>
            </a:r>
            <a:endParaRPr lang="en-NZ" dirty="0"/>
          </a:p>
        </p:txBody>
      </p:sp>
      <p:pic>
        <p:nvPicPr>
          <p:cNvPr id="12" name="Graphic 11" descr="Bats with solid fill">
            <a:extLst>
              <a:ext uri="{FF2B5EF4-FFF2-40B4-BE49-F238E27FC236}">
                <a16:creationId xmlns:a16="http://schemas.microsoft.com/office/drawing/2014/main" id="{67338690-81DC-DF06-A111-D1BB9BED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1320" y="1562015"/>
            <a:ext cx="603748" cy="603748"/>
          </a:xfrm>
          <a:prstGeom prst="rect">
            <a:avLst/>
          </a:prstGeom>
        </p:spPr>
      </p:pic>
      <p:pic>
        <p:nvPicPr>
          <p:cNvPr id="17" name="Graphic 16" descr="Pig with solid fill">
            <a:extLst>
              <a:ext uri="{FF2B5EF4-FFF2-40B4-BE49-F238E27FC236}">
                <a16:creationId xmlns:a16="http://schemas.microsoft.com/office/drawing/2014/main" id="{8CD1F3AA-2A9B-B3B5-9DA8-6047E7504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5329" y="1547959"/>
            <a:ext cx="605877" cy="60587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0AA50CC-6BCD-6EF7-EC64-8AB345275D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715756" y="1684589"/>
            <a:ext cx="605877" cy="346798"/>
          </a:xfrm>
          <a:prstGeom prst="rect">
            <a:avLst/>
          </a:prstGeom>
        </p:spPr>
      </p:pic>
      <p:pic>
        <p:nvPicPr>
          <p:cNvPr id="21" name="Imagem 25">
            <a:extLst>
              <a:ext uri="{FF2B5EF4-FFF2-40B4-BE49-F238E27FC236}">
                <a16:creationId xmlns:a16="http://schemas.microsoft.com/office/drawing/2014/main" id="{A5AD992E-BA1F-2515-67A3-B90187002C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334635" y="1689931"/>
            <a:ext cx="262130" cy="248216"/>
          </a:xfrm>
          <a:prstGeom prst="rect">
            <a:avLst/>
          </a:prstGeom>
        </p:spPr>
      </p:pic>
      <p:pic>
        <p:nvPicPr>
          <p:cNvPr id="22" name="Imagem 26">
            <a:extLst>
              <a:ext uri="{FF2B5EF4-FFF2-40B4-BE49-F238E27FC236}">
                <a16:creationId xmlns:a16="http://schemas.microsoft.com/office/drawing/2014/main" id="{5666971C-F923-824A-4392-B804A16D1D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097411" y="1834821"/>
            <a:ext cx="262130" cy="248216"/>
          </a:xfrm>
          <a:prstGeom prst="rect">
            <a:avLst/>
          </a:prstGeom>
        </p:spPr>
      </p:pic>
      <p:pic>
        <p:nvPicPr>
          <p:cNvPr id="23" name="Imagem 27">
            <a:extLst>
              <a:ext uri="{FF2B5EF4-FFF2-40B4-BE49-F238E27FC236}">
                <a16:creationId xmlns:a16="http://schemas.microsoft.com/office/drawing/2014/main" id="{8559AEC4-92E4-6AFC-8716-55A0A20EE5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115085" y="1627924"/>
            <a:ext cx="154733" cy="146520"/>
          </a:xfrm>
          <a:prstGeom prst="rect">
            <a:avLst/>
          </a:prstGeom>
        </p:spPr>
      </p:pic>
      <p:pic>
        <p:nvPicPr>
          <p:cNvPr id="3" name="Imagem 25">
            <a:extLst>
              <a:ext uri="{FF2B5EF4-FFF2-40B4-BE49-F238E27FC236}">
                <a16:creationId xmlns:a16="http://schemas.microsoft.com/office/drawing/2014/main" id="{57EE372B-8367-0C31-F119-C45BD4D61B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868857" y="1689206"/>
            <a:ext cx="262130" cy="248216"/>
          </a:xfrm>
          <a:prstGeom prst="rect">
            <a:avLst/>
          </a:prstGeom>
        </p:spPr>
      </p:pic>
      <p:pic>
        <p:nvPicPr>
          <p:cNvPr id="4" name="Imagem 26">
            <a:extLst>
              <a:ext uri="{FF2B5EF4-FFF2-40B4-BE49-F238E27FC236}">
                <a16:creationId xmlns:a16="http://schemas.microsoft.com/office/drawing/2014/main" id="{E1FCE931-8C87-5AF1-CF61-504FA77E15E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631633" y="1834096"/>
            <a:ext cx="262130" cy="248216"/>
          </a:xfrm>
          <a:prstGeom prst="rect">
            <a:avLst/>
          </a:prstGeom>
        </p:spPr>
      </p:pic>
      <p:pic>
        <p:nvPicPr>
          <p:cNvPr id="5" name="Imagem 27">
            <a:extLst>
              <a:ext uri="{FF2B5EF4-FFF2-40B4-BE49-F238E27FC236}">
                <a16:creationId xmlns:a16="http://schemas.microsoft.com/office/drawing/2014/main" id="{E5E50A55-9146-C706-C74C-E475B574D1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649307" y="1627199"/>
            <a:ext cx="154733" cy="146520"/>
          </a:xfrm>
          <a:prstGeom prst="rect">
            <a:avLst/>
          </a:prstGeom>
        </p:spPr>
      </p:pic>
      <p:pic>
        <p:nvPicPr>
          <p:cNvPr id="13" name="Graphic 12" descr="Bull with solid fill">
            <a:extLst>
              <a:ext uri="{FF2B5EF4-FFF2-40B4-BE49-F238E27FC236}">
                <a16:creationId xmlns:a16="http://schemas.microsoft.com/office/drawing/2014/main" id="{84248551-CE73-13DB-6275-395259A65C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5340906" y="1469393"/>
            <a:ext cx="673289" cy="673289"/>
          </a:xfrm>
          <a:prstGeom prst="rect">
            <a:avLst/>
          </a:prstGeom>
        </p:spPr>
      </p:pic>
      <p:pic>
        <p:nvPicPr>
          <p:cNvPr id="25" name="Picture 24" descr="Map&#10;&#10;Description automatically generated">
            <a:extLst>
              <a:ext uri="{FF2B5EF4-FFF2-40B4-BE49-F238E27FC236}">
                <a16:creationId xmlns:a16="http://schemas.microsoft.com/office/drawing/2014/main" id="{457B74C6-B5FF-A67A-9295-68A89B441E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560" y="2281942"/>
            <a:ext cx="10133538" cy="405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3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74</TotalTime>
  <Words>106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Figure 2</vt:lpstr>
      <vt:lpstr>Figure 2</vt:lpstr>
      <vt:lpstr>So apparently summing them makes the hotspots less intense, by spatially evenning out the values for livestock. This may be even more reallistic for hazard </vt:lpstr>
      <vt:lpstr>Figure 2</vt:lpstr>
      <vt:lpstr>Figure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Figure 2</dc:title>
  <dc:creator>Renata de Lara Muylaert</dc:creator>
  <cp:lastModifiedBy>Renata de Lara Muylaert</cp:lastModifiedBy>
  <cp:revision>5</cp:revision>
  <dcterms:created xsi:type="dcterms:W3CDTF">2022-10-21T07:57:13Z</dcterms:created>
  <dcterms:modified xsi:type="dcterms:W3CDTF">2022-10-22T02:41:04Z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9e4d68-54d0-40a5-8c9a-85a36c87352c_Enabled">
    <vt:lpwstr>true</vt:lpwstr>
  </property>
  <property fmtid="{D5CDD505-2E9C-101B-9397-08002B2CF9AE}" pid="3" name="MSIP_Label_bd9e4d68-54d0-40a5-8c9a-85a36c87352c_SetDate">
    <vt:lpwstr>2022-10-21T08:31:38Z</vt:lpwstr>
  </property>
  <property fmtid="{D5CDD505-2E9C-101B-9397-08002B2CF9AE}" pid="4" name="MSIP_Label_bd9e4d68-54d0-40a5-8c9a-85a36c87352c_Method">
    <vt:lpwstr>Standard</vt:lpwstr>
  </property>
  <property fmtid="{D5CDD505-2E9C-101B-9397-08002B2CF9AE}" pid="5" name="MSIP_Label_bd9e4d68-54d0-40a5-8c9a-85a36c87352c_Name">
    <vt:lpwstr>Unclassified</vt:lpwstr>
  </property>
  <property fmtid="{D5CDD505-2E9C-101B-9397-08002B2CF9AE}" pid="6" name="MSIP_Label_bd9e4d68-54d0-40a5-8c9a-85a36c87352c_SiteId">
    <vt:lpwstr>388728e1-bbd0-4378-98dc-f8682e644300</vt:lpwstr>
  </property>
  <property fmtid="{D5CDD505-2E9C-101B-9397-08002B2CF9AE}" pid="7" name="MSIP_Label_bd9e4d68-54d0-40a5-8c9a-85a36c87352c_ActionId">
    <vt:lpwstr>3514b5c2-6041-4c4c-b8ff-b6a8b73ffe2e</vt:lpwstr>
  </property>
  <property fmtid="{D5CDD505-2E9C-101B-9397-08002B2CF9AE}" pid="8" name="MSIP_Label_bd9e4d68-54d0-40a5-8c9a-85a36c87352c_ContentBits">
    <vt:lpwstr>0</vt:lpwstr>
  </property>
</Properties>
</file>

<file path=docProps/thumbnail.jpeg>
</file>